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78" r:id="rId11"/>
    <p:sldId id="275" r:id="rId12"/>
    <p:sldId id="281" r:id="rId13"/>
    <p:sldId id="282" r:id="rId14"/>
    <p:sldId id="283" r:id="rId15"/>
    <p:sldId id="280" r:id="rId16"/>
    <p:sldId id="274" r:id="rId17"/>
    <p:sldId id="276" r:id="rId18"/>
    <p:sldId id="27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3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738" y="4155141"/>
            <a:ext cx="7542212" cy="1013012"/>
          </a:xfrm>
        </p:spPr>
        <p:txBody>
          <a:bodyPr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5230906"/>
            <a:ext cx="7542212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962399"/>
            <a:ext cx="758571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01957" y="457200"/>
            <a:ext cx="2940087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4639235"/>
            <a:ext cx="758571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365" y="416859"/>
            <a:ext cx="1940859" cy="5607424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7" y="414015"/>
            <a:ext cx="6144839" cy="561026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104115"/>
            <a:ext cx="7581901" cy="165398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582691"/>
            <a:ext cx="7581901" cy="446822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7" y="1219013"/>
            <a:ext cx="7542213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2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3763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3763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929" y="457201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393" y="457201"/>
            <a:ext cx="356616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173288" indent="-344488">
              <a:defRPr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929" y="1828801"/>
            <a:ext cx="356616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57200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66765" y="1676400"/>
            <a:ext cx="297561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1828800"/>
            <a:ext cx="356616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9332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446575"/>
            <a:ext cx="7581901" cy="4389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5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5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633" y="2785489"/>
            <a:ext cx="8595894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How ISIS </a:t>
            </a:r>
            <a:r>
              <a:rPr lang="en-US" sz="4000" dirty="0"/>
              <a:t>uses Twitter</a:t>
            </a:r>
            <a:br>
              <a:rPr lang="en-US" sz="4000" dirty="0"/>
            </a:br>
            <a:r>
              <a:rPr lang="en-US" sz="1200" dirty="0"/>
              <a:t>https://</a:t>
            </a:r>
            <a:r>
              <a:rPr lang="en-US" sz="1200" dirty="0" err="1"/>
              <a:t>www.kaggle.com</a:t>
            </a:r>
            <a:r>
              <a:rPr lang="en-US" sz="1200" dirty="0"/>
              <a:t>/</a:t>
            </a:r>
            <a:r>
              <a:rPr lang="en-US" sz="1200" dirty="0" err="1"/>
              <a:t>fifthtribe</a:t>
            </a:r>
            <a:r>
              <a:rPr lang="en-US" sz="1200" dirty="0"/>
              <a:t>/how-</a:t>
            </a:r>
            <a:r>
              <a:rPr lang="en-US" sz="1200" dirty="0" err="1"/>
              <a:t>isis</a:t>
            </a:r>
            <a:r>
              <a:rPr lang="en-US" sz="1200" dirty="0"/>
              <a:t>-uses-twitter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4455538"/>
            <a:ext cx="7542212" cy="10309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Beverly Rice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Springboard Capstone 2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March 2018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29" b="94661" l="3184" r="9574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3661" y="113770"/>
            <a:ext cx="4550835" cy="341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5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4" name="Picture 23" descr="Springboard Capstone 2 Slid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8" t="7081" r="9855" b="9215"/>
          <a:stretch/>
        </p:blipFill>
        <p:spPr>
          <a:xfrm>
            <a:off x="1083272" y="1280471"/>
            <a:ext cx="7047496" cy="515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31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396277"/>
            <a:ext cx="8098389" cy="525637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  <a:effectLst/>
              </a:rPr>
              <a:t>4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Parameters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effectLst/>
              </a:rPr>
              <a:t>to define “Pro-ISIS” ranked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by weight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1. Tagged #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effectLst/>
              </a:rPr>
              <a:t>AmaqAgency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 – an ISIS affiliated news network (4x multiplier )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2. Tagged #ISIS, #IS, #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effectLst/>
              </a:rPr>
              <a:t>IslamicState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 (3x multiplier)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3.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effectLst/>
              </a:rPr>
              <a:t>Retweeted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 someone identified as pro-ISIS (2x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effectLst/>
              </a:rPr>
              <a:t>multiplier) </a:t>
            </a:r>
          </a:p>
          <a:p>
            <a:pPr lvl="1"/>
            <a:r>
              <a:rPr lang="en-US" dirty="0" smtClean="0">
                <a:solidFill>
                  <a:schemeClr val="tx1">
                    <a:lumMod val="95000"/>
                  </a:schemeClr>
                </a:solidFill>
                <a:effectLst/>
              </a:rPr>
              <a:t>4. Tweeted around the time of an ISIS terrorist attack (1x multiplier)</a:t>
            </a:r>
          </a:p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  <a:effectLst/>
              </a:rPr>
              <a:t>If a member exhibits/falls into a category, that single instance will be multiplied by the multiplier</a:t>
            </a:r>
          </a:p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  <a:effectLst/>
              </a:rPr>
              <a:t>All instances will be scored and added to determine whether an individual is pro-ISIS on a high, med or low scale</a:t>
            </a:r>
          </a:p>
          <a:p>
            <a:pPr lvl="1"/>
            <a:r>
              <a:rPr lang="en-US" dirty="0" smtClean="0">
                <a:solidFill>
                  <a:schemeClr val="tx1">
                    <a:lumMod val="95000"/>
                  </a:schemeClr>
                </a:solidFill>
                <a:effectLst/>
              </a:rPr>
              <a:t>twitterUSER3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tagged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effectLst/>
              </a:rPr>
              <a:t>AmaqAgency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 once, ISIS twice and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effectLst/>
              </a:rPr>
              <a:t>retweeted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 a pro-ISIS user seven times. twitterUSER3's score would be: 4(1) + 3(2) + 2(7) + 1(0) = 24</a:t>
            </a:r>
          </a:p>
          <a:p>
            <a:pPr lvl="2"/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4x #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effectLst/>
              </a:rPr>
              <a:t>AmaqAgency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 3x #ISIS  2x RT a pro-ISIS user 1x Tweeted around time of attack </a:t>
            </a:r>
          </a:p>
        </p:txBody>
      </p:sp>
    </p:spTree>
    <p:extLst>
      <p:ext uri="{BB962C8B-B14F-4D97-AF65-F5344CB8AC3E}">
        <p14:creationId xmlns:p14="http://schemas.microsoft.com/office/powerpoint/2010/main" val="192658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Influential </a:t>
            </a:r>
            <a:r>
              <a:rPr lang="en-US" dirty="0" err="1" smtClean="0"/>
              <a:t>Mbrs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91" y="1723041"/>
            <a:ext cx="8007177" cy="4739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6924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cintosh HD:Users:Pewelix:Desktop:index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" t="6316" r="3991" b="6947"/>
          <a:stretch/>
        </p:blipFill>
        <p:spPr bwMode="auto">
          <a:xfrm>
            <a:off x="1024309" y="124521"/>
            <a:ext cx="7230972" cy="66120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1133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79462" y="-104115"/>
            <a:ext cx="7581901" cy="1653988"/>
          </a:xfrm>
        </p:spPr>
        <p:txBody>
          <a:bodyPr/>
          <a:lstStyle/>
          <a:p>
            <a:r>
              <a:rPr lang="en-US" dirty="0" smtClean="0"/>
              <a:t>EDA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36" y="1194745"/>
            <a:ext cx="3708400" cy="262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01" y="1194745"/>
            <a:ext cx="3657600" cy="2650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36" y="4052245"/>
            <a:ext cx="3657600" cy="26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152" y="4052245"/>
            <a:ext cx="3721100" cy="262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318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396277"/>
            <a:ext cx="7581901" cy="5256376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>
                <a:effectLst/>
              </a:rPr>
              <a:t>The most influential pro-ISIS twitter members were </a:t>
            </a:r>
            <a:r>
              <a:rPr lang="en-US" dirty="0" err="1">
                <a:effectLst/>
              </a:rPr>
              <a:t>mobi_ayubi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warrnews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UncleSamCoCo</a:t>
            </a:r>
            <a:r>
              <a:rPr lang="en-US" dirty="0">
                <a:effectLst/>
              </a:rPr>
              <a:t>, WarReporter1, NaseemAhmed50, _</a:t>
            </a:r>
            <a:r>
              <a:rPr lang="en-US" dirty="0" err="1">
                <a:effectLst/>
              </a:rPr>
              <a:t>IshfaqAhmad</a:t>
            </a:r>
            <a:r>
              <a:rPr lang="en-US" dirty="0">
                <a:effectLst/>
              </a:rPr>
              <a:t>, ro34th, </a:t>
            </a:r>
            <a:r>
              <a:rPr lang="en-US" dirty="0" err="1">
                <a:effectLst/>
              </a:rPr>
              <a:t>IbnKashmir</a:t>
            </a:r>
            <a:r>
              <a:rPr lang="en-US" dirty="0">
                <a:effectLst/>
              </a:rPr>
              <a:t>_, </a:t>
            </a:r>
            <a:r>
              <a:rPr lang="en-US" dirty="0" err="1">
                <a:effectLst/>
              </a:rPr>
              <a:t>Nidalgazaui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RamiAlLolah</a:t>
            </a:r>
            <a:endParaRPr lang="en-US" dirty="0">
              <a:effectLst/>
            </a:endParaRPr>
          </a:p>
          <a:p>
            <a:pPr lvl="0"/>
            <a:r>
              <a:rPr lang="en-US" dirty="0" err="1">
                <a:effectLst/>
              </a:rPr>
              <a:t>RamiAlLolah</a:t>
            </a:r>
            <a:r>
              <a:rPr lang="en-US" dirty="0">
                <a:effectLst/>
              </a:rPr>
              <a:t> had the highest degree centrality and </a:t>
            </a:r>
            <a:r>
              <a:rPr lang="en-US" dirty="0" err="1">
                <a:effectLst/>
              </a:rPr>
              <a:t>betweeness</a:t>
            </a:r>
            <a:r>
              <a:rPr lang="en-US" dirty="0">
                <a:effectLst/>
              </a:rPr>
              <a:t> centrality of all the pro-ISIS users defined by the data set</a:t>
            </a:r>
          </a:p>
          <a:p>
            <a:pPr lvl="0"/>
            <a:r>
              <a:rPr lang="en-US" dirty="0">
                <a:effectLst/>
              </a:rPr>
              <a:t>The top 3 pairs of users were </a:t>
            </a:r>
            <a:r>
              <a:rPr lang="en-US" dirty="0" err="1">
                <a:effectLst/>
              </a:rPr>
              <a:t>RamiAlLolah</a:t>
            </a:r>
            <a:r>
              <a:rPr lang="en-US" dirty="0">
                <a:effectLst/>
              </a:rPr>
              <a:t> &amp; </a:t>
            </a:r>
            <a:r>
              <a:rPr lang="en-US" dirty="0" err="1">
                <a:effectLst/>
              </a:rPr>
              <a:t>Jazrawi_Joulan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Nidalgazaui</a:t>
            </a:r>
            <a:r>
              <a:rPr lang="en-US" dirty="0">
                <a:effectLst/>
              </a:rPr>
              <a:t> &amp; </a:t>
            </a:r>
            <a:r>
              <a:rPr lang="en-US" dirty="0" err="1">
                <a:effectLst/>
              </a:rPr>
              <a:t>Jazrawi_Joulan</a:t>
            </a:r>
            <a:r>
              <a:rPr lang="en-US" dirty="0">
                <a:effectLst/>
              </a:rPr>
              <a:t>, and </a:t>
            </a:r>
            <a:r>
              <a:rPr lang="en-US" dirty="0" err="1">
                <a:effectLst/>
              </a:rPr>
              <a:t>Maghrabi</a:t>
            </a:r>
            <a:r>
              <a:rPr lang="en-US" dirty="0">
                <a:effectLst/>
              </a:rPr>
              <a:t> &amp; </a:t>
            </a:r>
            <a:r>
              <a:rPr lang="en-US" dirty="0" err="1">
                <a:effectLst/>
              </a:rPr>
              <a:t>mobi_ayubi</a:t>
            </a:r>
            <a:endParaRPr lang="en-US" dirty="0">
              <a:effectLst/>
            </a:endParaRPr>
          </a:p>
          <a:p>
            <a:pPr lvl="0"/>
            <a:r>
              <a:rPr lang="en-US" dirty="0">
                <a:effectLst/>
              </a:rPr>
              <a:t>There were a total of 140 cliques, the largest involving </a:t>
            </a:r>
            <a:r>
              <a:rPr lang="en-US" dirty="0" err="1">
                <a:effectLst/>
              </a:rPr>
              <a:t>RamiAlLolah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Nidalgazaui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UncleSamCoco</a:t>
            </a:r>
            <a:r>
              <a:rPr lang="en-US" dirty="0">
                <a:effectLst/>
              </a:rPr>
              <a:t>, WarReporter1, </a:t>
            </a:r>
            <a:r>
              <a:rPr lang="en-US" dirty="0" err="1">
                <a:effectLst/>
              </a:rPr>
              <a:t>mobi_ayubi</a:t>
            </a:r>
            <a:r>
              <a:rPr lang="en-US" dirty="0">
                <a:effectLst/>
              </a:rPr>
              <a:t>, NaseemAhmed50, and </a:t>
            </a:r>
            <a:r>
              <a:rPr lang="en-US" dirty="0" err="1">
                <a:effectLst/>
              </a:rPr>
              <a:t>warrnews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84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115"/>
            <a:ext cx="9143999" cy="1653988"/>
          </a:xfrm>
        </p:spPr>
        <p:txBody>
          <a:bodyPr/>
          <a:lstStyle/>
          <a:p>
            <a:r>
              <a:rPr lang="en-US" sz="4900" dirty="0" smtClean="0"/>
              <a:t>Recommendations </a:t>
            </a:r>
            <a:r>
              <a:rPr lang="en-US" sz="4900" dirty="0" smtClean="0"/>
              <a:t>for Fifth Tribe </a:t>
            </a:r>
            <a:endParaRPr lang="en-US" sz="4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288" y="1404637"/>
            <a:ext cx="7944653" cy="5183316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An additional data set that can be used in conjunction with this project is that provided by the ‘Tweets Targeting ISIS’ </a:t>
            </a:r>
            <a:r>
              <a:rPr lang="en-US" dirty="0" err="1">
                <a:effectLst/>
              </a:rPr>
              <a:t>kaggle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competition</a:t>
            </a:r>
          </a:p>
          <a:p>
            <a:pPr lvl="1"/>
            <a:r>
              <a:rPr lang="en-US" dirty="0" smtClean="0">
                <a:effectLst/>
              </a:rPr>
              <a:t>The </a:t>
            </a:r>
            <a:r>
              <a:rPr lang="en-US" dirty="0">
                <a:effectLst/>
              </a:rPr>
              <a:t>new set contains roughly 122,000 tweets collected on two separate days, which contained any of the following terms: ISIS, ISIL, DAESH, </a:t>
            </a:r>
            <a:r>
              <a:rPr lang="en-US" dirty="0" err="1">
                <a:effectLst/>
              </a:rPr>
              <a:t>islamicstate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raqqa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mosul</a:t>
            </a:r>
            <a:r>
              <a:rPr lang="en-US" dirty="0">
                <a:effectLst/>
              </a:rPr>
              <a:t>, and “Islamic </a:t>
            </a:r>
            <a:r>
              <a:rPr lang="en-US" dirty="0" smtClean="0">
                <a:effectLst/>
              </a:rPr>
              <a:t>state”  </a:t>
            </a:r>
          </a:p>
          <a:p>
            <a:pPr lvl="1"/>
            <a:r>
              <a:rPr lang="en-US" dirty="0" smtClean="0">
                <a:effectLst/>
              </a:rPr>
              <a:t>This </a:t>
            </a:r>
            <a:r>
              <a:rPr lang="en-US" dirty="0">
                <a:effectLst/>
              </a:rPr>
              <a:t>data set would be a good backdrop against which to measure the pro-ISIS </a:t>
            </a:r>
            <a:r>
              <a:rPr lang="en-US" dirty="0" smtClean="0">
                <a:effectLst/>
              </a:rPr>
              <a:t>tweets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Another resource that may be of good use to this project is </a:t>
            </a:r>
            <a:r>
              <a:rPr lang="en-US" dirty="0" err="1" smtClean="0">
                <a:effectLst/>
              </a:rPr>
              <a:t>tweepy</a:t>
            </a:r>
            <a:r>
              <a:rPr lang="en-US" dirty="0" smtClean="0">
                <a:effectLst/>
              </a:rPr>
              <a:t>; theoretically </a:t>
            </a:r>
            <a:r>
              <a:rPr lang="en-US" dirty="0" err="1">
                <a:effectLst/>
              </a:rPr>
              <a:t>tweepy</a:t>
            </a:r>
            <a:r>
              <a:rPr lang="en-US" dirty="0">
                <a:effectLst/>
              </a:rPr>
              <a:t> could pull the friends of pro-ISIS members and provide more insight on any one individual’s </a:t>
            </a:r>
            <a:r>
              <a:rPr lang="en-US" dirty="0" smtClean="0">
                <a:effectLst/>
              </a:rPr>
              <a:t>network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47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 smtClean="0"/>
              <a:t>Suggestions for Improvement</a:t>
            </a: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582691"/>
            <a:ext cx="8073486" cy="4468226"/>
          </a:xfrm>
        </p:spPr>
        <p:txBody>
          <a:bodyPr>
            <a:normAutofit/>
          </a:bodyPr>
          <a:lstStyle/>
          <a:p>
            <a:r>
              <a:rPr lang="en-US" dirty="0" smtClean="0"/>
              <a:t>Acquire additional data sets to be used in conjunction with the one provided</a:t>
            </a:r>
          </a:p>
          <a:p>
            <a:r>
              <a:rPr lang="en-US" dirty="0" smtClean="0"/>
              <a:t>Broaden definition of pro-ISIS and supplement data accordingly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830" y="3633935"/>
            <a:ext cx="4432699" cy="29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7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853452"/>
            <a:ext cx="7581901" cy="1653988"/>
          </a:xfrm>
        </p:spPr>
        <p:txBody>
          <a:bodyPr/>
          <a:lstStyle/>
          <a:p>
            <a:r>
              <a:rPr lang="en-US" sz="8000" dirty="0" smtClean="0"/>
              <a:t>Questions???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826738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481381"/>
            <a:ext cx="7581901" cy="4940333"/>
          </a:xfrm>
        </p:spPr>
        <p:txBody>
          <a:bodyPr>
            <a:normAutofit/>
          </a:bodyPr>
          <a:lstStyle/>
          <a:p>
            <a:r>
              <a:rPr lang="en-US" dirty="0" smtClean="0"/>
              <a:t>Client &amp; Problem Set</a:t>
            </a:r>
          </a:p>
          <a:p>
            <a:r>
              <a:rPr lang="en-US" dirty="0" smtClean="0"/>
              <a:t>Description of Data Set</a:t>
            </a:r>
          </a:p>
          <a:p>
            <a:r>
              <a:rPr lang="en-US" dirty="0"/>
              <a:t>Data Wrangling Steps</a:t>
            </a:r>
          </a:p>
          <a:p>
            <a:r>
              <a:rPr lang="en-US" dirty="0" smtClean="0"/>
              <a:t>Exploratory Analysis</a:t>
            </a:r>
          </a:p>
          <a:p>
            <a:r>
              <a:rPr lang="en-US" dirty="0" smtClean="0"/>
              <a:t>Results of Analysis</a:t>
            </a:r>
          </a:p>
          <a:p>
            <a:r>
              <a:rPr lang="en-US" dirty="0" smtClean="0"/>
              <a:t>Recommendations for Client</a:t>
            </a:r>
          </a:p>
          <a:p>
            <a:r>
              <a:rPr lang="en-US" dirty="0" smtClean="0"/>
              <a:t>Suggestions for Improvement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764" y="1217238"/>
            <a:ext cx="5049356" cy="48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14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&amp; Problem Set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2959" y="1476844"/>
            <a:ext cx="8621041" cy="4612237"/>
          </a:xfrm>
        </p:spPr>
        <p:txBody>
          <a:bodyPr>
            <a:normAutofit/>
          </a:bodyPr>
          <a:lstStyle/>
          <a:p>
            <a:r>
              <a:rPr lang="en-US" dirty="0" smtClean="0"/>
              <a:t>Fifth Tribe: Private-Sector company focused on open-source community content and developing counter-extremism messaging campaigns and tools</a:t>
            </a:r>
          </a:p>
          <a:p>
            <a:pPr lvl="1"/>
            <a:r>
              <a:rPr lang="en-US" dirty="0" smtClean="0"/>
              <a:t>Board of the Global Community Engagement &amp; Resilience Fund</a:t>
            </a:r>
          </a:p>
          <a:p>
            <a:pPr lvl="1"/>
            <a:r>
              <a:rPr lang="en-US" dirty="0" smtClean="0"/>
              <a:t>Support local, community-level initiatives aimed at strengthening resilience against violent extremism</a:t>
            </a:r>
          </a:p>
          <a:p>
            <a:pPr lvl="1"/>
            <a:endParaRPr lang="en-US" dirty="0" smtClean="0"/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Problem: Identify influencers in the pro-ISIS twitter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effectLst/>
              </a:rPr>
              <a:t>network</a:t>
            </a:r>
            <a:endParaRPr lang="en-US" dirty="0">
              <a:solidFill>
                <a:schemeClr val="tx1">
                  <a:lumMod val="9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7115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289" y="1380441"/>
            <a:ext cx="7878062" cy="53610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</a:rPr>
              <a:t>Data Source: Fifth Tribe has scraped over 17,000 tweets from 100+ pro-ISIS Twitter subscribers from all over the world since the November 2015 Paris Attacks.     </a:t>
            </a:r>
          </a:p>
          <a:p>
            <a:r>
              <a:rPr lang="en-US" dirty="0" smtClean="0">
                <a:effectLst/>
              </a:rPr>
              <a:t>17,410 </a:t>
            </a:r>
            <a:r>
              <a:rPr lang="en-US" dirty="0">
                <a:effectLst/>
              </a:rPr>
              <a:t>tweets in the data </a:t>
            </a:r>
            <a:r>
              <a:rPr lang="en-US" dirty="0" smtClean="0">
                <a:effectLst/>
              </a:rPr>
              <a:t>set</a:t>
            </a:r>
          </a:p>
          <a:p>
            <a:r>
              <a:rPr lang="en-US" dirty="0">
                <a:effectLst/>
              </a:rPr>
              <a:t>N</a:t>
            </a:r>
            <a:r>
              <a:rPr lang="en-US" dirty="0" smtClean="0">
                <a:effectLst/>
              </a:rPr>
              <a:t>ame</a:t>
            </a:r>
            <a:r>
              <a:rPr lang="en-US" dirty="0">
                <a:effectLst/>
              </a:rPr>
              <a:t>, twitter username, description, location, followers, number of statuses, and time, accompany each </a:t>
            </a:r>
            <a:r>
              <a:rPr lang="en-US" dirty="0" smtClean="0">
                <a:effectLst/>
              </a:rPr>
              <a:t>tweet</a:t>
            </a:r>
          </a:p>
          <a:p>
            <a:r>
              <a:rPr lang="en-US" dirty="0" smtClean="0">
                <a:effectLst/>
              </a:rPr>
              <a:t>Name column </a:t>
            </a:r>
            <a:r>
              <a:rPr lang="en-US" dirty="0">
                <a:effectLst/>
              </a:rPr>
              <a:t>is complete with no missing </a:t>
            </a:r>
            <a:r>
              <a:rPr lang="en-US" dirty="0" smtClean="0">
                <a:effectLst/>
              </a:rPr>
              <a:t>variables; some </a:t>
            </a:r>
            <a:r>
              <a:rPr lang="en-US" dirty="0">
                <a:effectLst/>
              </a:rPr>
              <a:t>names are very similar to the username while others differ </a:t>
            </a:r>
            <a:r>
              <a:rPr lang="en-US" dirty="0" smtClean="0">
                <a:effectLst/>
              </a:rPr>
              <a:t>significantly; of </a:t>
            </a:r>
            <a:r>
              <a:rPr lang="en-US" dirty="0">
                <a:effectLst/>
              </a:rPr>
              <a:t>note, some are written in </a:t>
            </a:r>
            <a:r>
              <a:rPr lang="en-US" dirty="0" smtClean="0">
                <a:effectLst/>
              </a:rPr>
              <a:t>Arabic</a:t>
            </a:r>
          </a:p>
          <a:p>
            <a:r>
              <a:rPr lang="en-US" dirty="0">
                <a:effectLst/>
              </a:rPr>
              <a:t>U</a:t>
            </a:r>
            <a:r>
              <a:rPr lang="en-US" dirty="0" smtClean="0">
                <a:effectLst/>
              </a:rPr>
              <a:t>sername </a:t>
            </a:r>
            <a:r>
              <a:rPr lang="en-US" dirty="0">
                <a:effectLst/>
              </a:rPr>
              <a:t>variable includes any combination of letters, numbers and underscores and is unique to every </a:t>
            </a:r>
            <a:r>
              <a:rPr lang="en-US" dirty="0" smtClean="0">
                <a:effectLst/>
              </a:rPr>
              <a:t>member</a:t>
            </a:r>
          </a:p>
          <a:p>
            <a:r>
              <a:rPr lang="en-US" dirty="0">
                <a:effectLst/>
              </a:rPr>
              <a:t>D</a:t>
            </a:r>
            <a:r>
              <a:rPr lang="en-US" dirty="0" smtClean="0">
                <a:effectLst/>
              </a:rPr>
              <a:t>escription </a:t>
            </a:r>
            <a:r>
              <a:rPr lang="en-US" dirty="0">
                <a:effectLst/>
              </a:rPr>
              <a:t>variable  has missing values and when available, provides a brief synopsis of the individual </a:t>
            </a:r>
            <a:r>
              <a:rPr lang="en-US" dirty="0" smtClean="0">
                <a:effectLst/>
              </a:rPr>
              <a:t>tweet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1718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411293"/>
            <a:ext cx="7581901" cy="4639624"/>
          </a:xfrm>
        </p:spPr>
        <p:txBody>
          <a:bodyPr>
            <a:normAutofit lnSpcReduction="10000"/>
          </a:bodyPr>
          <a:lstStyle/>
          <a:p>
            <a:r>
              <a:rPr lang="en-US" dirty="0">
                <a:effectLst/>
              </a:rPr>
              <a:t>Location is also missing </a:t>
            </a:r>
            <a:r>
              <a:rPr lang="en-US" dirty="0" smtClean="0">
                <a:effectLst/>
              </a:rPr>
              <a:t>values</a:t>
            </a:r>
          </a:p>
          <a:p>
            <a:r>
              <a:rPr lang="en-US" dirty="0">
                <a:effectLst/>
              </a:rPr>
              <a:t>F</a:t>
            </a:r>
            <a:r>
              <a:rPr lang="en-US" dirty="0" smtClean="0">
                <a:effectLst/>
              </a:rPr>
              <a:t>ollowers </a:t>
            </a:r>
            <a:r>
              <a:rPr lang="en-US" dirty="0">
                <a:effectLst/>
              </a:rPr>
              <a:t>variable lists solely the number of total followers the user </a:t>
            </a:r>
            <a:r>
              <a:rPr lang="en-US" dirty="0" smtClean="0">
                <a:effectLst/>
              </a:rPr>
              <a:t>has</a:t>
            </a:r>
          </a:p>
          <a:p>
            <a:r>
              <a:rPr lang="en-US" dirty="0" err="1">
                <a:effectLst/>
              </a:rPr>
              <a:t>N</a:t>
            </a:r>
            <a:r>
              <a:rPr lang="en-US" dirty="0" err="1" smtClean="0">
                <a:effectLst/>
              </a:rPr>
              <a:t>umberstatuses</a:t>
            </a: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variable lists the total number of statuses/tweets published by the </a:t>
            </a:r>
            <a:r>
              <a:rPr lang="en-US" dirty="0" smtClean="0">
                <a:effectLst/>
              </a:rPr>
              <a:t>user</a:t>
            </a:r>
          </a:p>
          <a:p>
            <a:r>
              <a:rPr lang="en-US" dirty="0">
                <a:effectLst/>
              </a:rPr>
              <a:t>T</a:t>
            </a:r>
            <a:r>
              <a:rPr lang="en-US" dirty="0" smtClean="0">
                <a:effectLst/>
              </a:rPr>
              <a:t>ime </a:t>
            </a:r>
            <a:r>
              <a:rPr lang="en-US" dirty="0">
                <a:effectLst/>
              </a:rPr>
              <a:t>variable is the time the tweet was completed and </a:t>
            </a:r>
            <a:r>
              <a:rPr lang="en-US" dirty="0" smtClean="0">
                <a:effectLst/>
              </a:rPr>
              <a:t>published</a:t>
            </a:r>
          </a:p>
          <a:p>
            <a:r>
              <a:rPr lang="en-US" dirty="0" smtClean="0">
                <a:effectLst/>
              </a:rPr>
              <a:t>Minimal </a:t>
            </a:r>
            <a:r>
              <a:rPr lang="en-US" dirty="0">
                <a:effectLst/>
              </a:rPr>
              <a:t>cleaning was </a:t>
            </a:r>
            <a:r>
              <a:rPr lang="en-US" dirty="0" smtClean="0">
                <a:effectLst/>
              </a:rPr>
              <a:t>needed; missing </a:t>
            </a:r>
            <a:r>
              <a:rPr lang="en-US" dirty="0">
                <a:effectLst/>
              </a:rPr>
              <a:t>values in the description and location variables were filled with ‘missing.’ </a:t>
            </a:r>
          </a:p>
        </p:txBody>
      </p:sp>
    </p:spTree>
    <p:extLst>
      <p:ext uri="{BB962C8B-B14F-4D97-AF65-F5344CB8AC3E}">
        <p14:creationId xmlns:p14="http://schemas.microsoft.com/office/powerpoint/2010/main" val="2643581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Wrangling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4" y="1494486"/>
            <a:ext cx="3802654" cy="503042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0. </a:t>
            </a:r>
            <a:r>
              <a:rPr lang="en-US" dirty="0"/>
              <a:t>Conduct Exploratory </a:t>
            </a:r>
            <a:r>
              <a:rPr lang="en-US" dirty="0" smtClean="0"/>
              <a:t>Analysis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/>
              <a:t>1</a:t>
            </a:r>
            <a:r>
              <a:rPr lang="en-US" dirty="0" smtClean="0"/>
              <a:t>. Investigate/fill null variables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2. </a:t>
            </a:r>
            <a:r>
              <a:rPr lang="en-US" dirty="0"/>
              <a:t>Separate original tweets and </a:t>
            </a:r>
            <a:r>
              <a:rPr lang="en-US" dirty="0" err="1" smtClean="0"/>
              <a:t>retweets</a:t>
            </a: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3. ID users tagged to be included in network as nodes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50" y="1549873"/>
            <a:ext cx="2906174" cy="210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250" y="4084293"/>
            <a:ext cx="2906174" cy="199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5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14" y="-104115"/>
            <a:ext cx="8325957" cy="1653988"/>
          </a:xfrm>
        </p:spPr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pic>
        <p:nvPicPr>
          <p:cNvPr id="3" name="Picture 2" descr="index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4" b="95916" l="2697" r="9820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16" y="1549873"/>
            <a:ext cx="9144000" cy="465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08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14" y="-104115"/>
            <a:ext cx="8325957" cy="1653988"/>
          </a:xfrm>
        </p:spPr>
        <p:txBody>
          <a:bodyPr/>
          <a:lstStyle/>
          <a:p>
            <a:r>
              <a:rPr lang="en-US" dirty="0" smtClean="0"/>
              <a:t>EDA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162584"/>
              </p:ext>
            </p:extLst>
          </p:nvPr>
        </p:nvGraphicFramePr>
        <p:xfrm>
          <a:off x="-3101256" y="-1374115"/>
          <a:ext cx="12700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Document" r:id="rId3" imgW="1270000" imgH="1270000" progId="Word.Document.12">
                  <p:embed/>
                </p:oleObj>
              </mc:Choice>
              <mc:Fallback>
                <p:oleObj name="Document" r:id="rId3" imgW="1270000" imgH="1270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101256" y="-1374115"/>
                        <a:ext cx="1270000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1407" y="1062634"/>
            <a:ext cx="4475029" cy="5658393"/>
          </a:xfrm>
        </p:spPr>
        <p:txBody>
          <a:bodyPr>
            <a:normAutofit fontScale="85000" lnSpcReduction="20000"/>
          </a:bodyPr>
          <a:lstStyle/>
          <a:p>
            <a:endParaRPr lang="nl-NL" dirty="0"/>
          </a:p>
          <a:p>
            <a:r>
              <a:rPr lang="nl-NL" dirty="0"/>
              <a:t>Top 10 Tweeters: [('</a:t>
            </a:r>
            <a:r>
              <a:rPr lang="nl-NL" dirty="0" err="1"/>
              <a:t>Uncle_SamCoco</a:t>
            </a:r>
            <a:r>
              <a:rPr lang="nl-NL" dirty="0"/>
              <a:t>', 1618), ('</a:t>
            </a:r>
            <a:r>
              <a:rPr lang="nl-NL" dirty="0" err="1"/>
              <a:t>mobi_ayubi</a:t>
            </a:r>
            <a:r>
              <a:rPr lang="nl-NL" dirty="0"/>
              <a:t>', 1078), ('WarReporter1', 713), ('</a:t>
            </a:r>
            <a:r>
              <a:rPr lang="nl-NL" dirty="0" err="1"/>
              <a:t>warrnews</a:t>
            </a:r>
            <a:r>
              <a:rPr lang="nl-NL" dirty="0"/>
              <a:t>', 666), ('</a:t>
            </a:r>
            <a:r>
              <a:rPr lang="nl-NL" dirty="0" err="1"/>
              <a:t>RamiAlLolah</a:t>
            </a:r>
            <a:r>
              <a:rPr lang="nl-NL" dirty="0"/>
              <a:t>', 655), ('</a:t>
            </a:r>
            <a:r>
              <a:rPr lang="nl-NL" dirty="0" err="1"/>
              <a:t>melvynlion</a:t>
            </a:r>
            <a:r>
              <a:rPr lang="nl-NL" dirty="0"/>
              <a:t>', 642), ('</a:t>
            </a:r>
            <a:r>
              <a:rPr lang="nl-NL" dirty="0" err="1"/>
              <a:t>MaghrabiArabi</a:t>
            </a:r>
            <a:r>
              <a:rPr lang="nl-NL" dirty="0"/>
              <a:t>', 454), ('_</a:t>
            </a:r>
            <a:r>
              <a:rPr lang="nl-NL" dirty="0" err="1"/>
              <a:t>IshfaqAhmad</a:t>
            </a:r>
            <a:r>
              <a:rPr lang="nl-NL" dirty="0"/>
              <a:t>', 432), ('</a:t>
            </a:r>
            <a:r>
              <a:rPr lang="nl-NL" dirty="0" err="1"/>
              <a:t>AsimAbuMerjem</a:t>
            </a:r>
            <a:r>
              <a:rPr lang="nl-NL" dirty="0"/>
              <a:t>', 289), ('NaseemAhmed50', 252)</a:t>
            </a:r>
            <a:r>
              <a:rPr lang="nl-NL" dirty="0" smtClean="0"/>
              <a:t>]</a:t>
            </a:r>
          </a:p>
          <a:p>
            <a:r>
              <a:rPr lang="nl-NL" dirty="0"/>
              <a:t> Top 10 Receivers(</a:t>
            </a:r>
            <a:r>
              <a:rPr lang="nl-NL" dirty="0" err="1"/>
              <a:t>tagged</a:t>
            </a:r>
            <a:r>
              <a:rPr lang="nl-NL" dirty="0"/>
              <a:t>): [('</a:t>
            </a:r>
            <a:r>
              <a:rPr lang="nl-NL" dirty="0" err="1"/>
              <a:t>RamiAlLolah</a:t>
            </a:r>
            <a:r>
              <a:rPr lang="nl-NL" dirty="0"/>
              <a:t>', 573), ('</a:t>
            </a:r>
            <a:r>
              <a:rPr lang="nl-NL" dirty="0" err="1"/>
              <a:t>Nidalgazaui</a:t>
            </a:r>
            <a:r>
              <a:rPr lang="nl-NL" dirty="0"/>
              <a:t>', 339), ('WarReporter1', 256), ('7layers_', 116), ('</a:t>
            </a:r>
            <a:r>
              <a:rPr lang="nl-NL" dirty="0" err="1"/>
              <a:t>ScotsmanInfidel</a:t>
            </a:r>
            <a:r>
              <a:rPr lang="nl-NL" dirty="0"/>
              <a:t>', 79), ('sparksofirhabi3', 76), ('</a:t>
            </a:r>
            <a:r>
              <a:rPr lang="nl-NL" dirty="0" err="1"/>
              <a:t>Conflicts</a:t>
            </a:r>
            <a:r>
              <a:rPr lang="nl-NL" dirty="0"/>
              <a:t>', 72), ('</a:t>
            </a:r>
            <a:r>
              <a:rPr lang="nl-NL" dirty="0" err="1"/>
              <a:t>DidyouknowVS</a:t>
            </a:r>
            <a:r>
              <a:rPr lang="nl-NL" dirty="0"/>
              <a:t>', 72), ('</a:t>
            </a:r>
            <a:r>
              <a:rPr lang="nl-NL" dirty="0" err="1"/>
              <a:t>MaghrebiQM</a:t>
            </a:r>
            <a:r>
              <a:rPr lang="nl-NL" dirty="0"/>
              <a:t>', 72), ('</a:t>
            </a:r>
            <a:r>
              <a:rPr lang="nl-NL" dirty="0" err="1"/>
              <a:t>Uncle_SamCoco</a:t>
            </a:r>
            <a:r>
              <a:rPr lang="nl-NL" dirty="0"/>
              <a:t>', 70)]</a:t>
            </a:r>
          </a:p>
        </p:txBody>
      </p:sp>
      <p:pic>
        <p:nvPicPr>
          <p:cNvPr id="7" name="Picture 6" descr="inde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01" y="1743295"/>
            <a:ext cx="4057025" cy="401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50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 descr="index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66" y="1350638"/>
            <a:ext cx="5819782" cy="51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55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Orbit.thmx</Template>
  <TotalTime>587</TotalTime>
  <Words>939</Words>
  <Application>Microsoft Macintosh PowerPoint</Application>
  <PresentationFormat>On-screen Show (4:3)</PresentationFormat>
  <Paragraphs>72</Paragraphs>
  <Slides>18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Orbit</vt:lpstr>
      <vt:lpstr>Document</vt:lpstr>
      <vt:lpstr>How ISIS uses Twitter https://www.kaggle.com/fifthtribe/how-isis-uses-twitter</vt:lpstr>
      <vt:lpstr>Overview</vt:lpstr>
      <vt:lpstr>Client &amp; Problem Set</vt:lpstr>
      <vt:lpstr>Data Set</vt:lpstr>
      <vt:lpstr>Data Set (cont)</vt:lpstr>
      <vt:lpstr>Data Wrangling</vt:lpstr>
      <vt:lpstr>Exploratory Data Analysis</vt:lpstr>
      <vt:lpstr>EDA (cont)</vt:lpstr>
      <vt:lpstr>EDA (cont)</vt:lpstr>
      <vt:lpstr>EDA (cont)</vt:lpstr>
      <vt:lpstr>EDA (cont)</vt:lpstr>
      <vt:lpstr>Most Influential Mbrs</vt:lpstr>
      <vt:lpstr>PowerPoint Presentation</vt:lpstr>
      <vt:lpstr>EDA (cont)</vt:lpstr>
      <vt:lpstr>Results of Analysis</vt:lpstr>
      <vt:lpstr>Recommendations for Fifth Tribe </vt:lpstr>
      <vt:lpstr>Suggestions for Improvement</vt:lpstr>
      <vt:lpstr>Questions???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KKBox Churn Prediction Challenge https://www.kaggle.com/c/kkbox-churn-prediction-challenge/data </dc:title>
  <dc:creator>Beverly</dc:creator>
  <cp:lastModifiedBy>Beverly</cp:lastModifiedBy>
  <cp:revision>38</cp:revision>
  <dcterms:created xsi:type="dcterms:W3CDTF">2018-01-13T19:34:14Z</dcterms:created>
  <dcterms:modified xsi:type="dcterms:W3CDTF">2018-03-15T23:24:01Z</dcterms:modified>
</cp:coreProperties>
</file>